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5957-1D93-4C27-801A-DAAC4008E3B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004B-DC45-4F4E-A8BC-D67A11D1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0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5957-1D93-4C27-801A-DAAC4008E3B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004B-DC45-4F4E-A8BC-D67A11D1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5957-1D93-4C27-801A-DAAC4008E3B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004B-DC45-4F4E-A8BC-D67A11D1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5957-1D93-4C27-801A-DAAC4008E3B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004B-DC45-4F4E-A8BC-D67A11D1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3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5957-1D93-4C27-801A-DAAC4008E3B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004B-DC45-4F4E-A8BC-D67A11D1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1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5957-1D93-4C27-801A-DAAC4008E3B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004B-DC45-4F4E-A8BC-D67A11D1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5957-1D93-4C27-801A-DAAC4008E3B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004B-DC45-4F4E-A8BC-D67A11D1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4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5957-1D93-4C27-801A-DAAC4008E3B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004B-DC45-4F4E-A8BC-D67A11D1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1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5957-1D93-4C27-801A-DAAC4008E3B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004B-DC45-4F4E-A8BC-D67A11D1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85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5957-1D93-4C27-801A-DAAC4008E3B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004B-DC45-4F4E-A8BC-D67A11D1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9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5957-1D93-4C27-801A-DAAC4008E3B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004B-DC45-4F4E-A8BC-D67A11D1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16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C5957-1D93-4C27-801A-DAAC4008E3B5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5004B-DC45-4F4E-A8BC-D67A11D1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6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4613564" cy="78483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14693"/>
            <a:ext cx="4026490" cy="242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503" y="2362200"/>
            <a:ext cx="3611934" cy="1679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34690" y="1741772"/>
            <a:ext cx="129881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2495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663" y="1987382"/>
            <a:ext cx="4121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TOPICA NUMERO SEIS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03616" y="1778177"/>
            <a:ext cx="426720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LAS CELEBRACIONES/ LAS FESTIVALES  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Cuales</a:t>
            </a:r>
            <a:r>
              <a:rPr lang="en-US" sz="2800" b="1" dirty="0" smtClean="0">
                <a:solidFill>
                  <a:schemeClr val="bg1"/>
                </a:solidFill>
              </a:rPr>
              <a:t> son los </a:t>
            </a:r>
            <a:r>
              <a:rPr lang="en-US" sz="2800" b="1" dirty="0" err="1" smtClean="0">
                <a:solidFill>
                  <a:schemeClr val="bg1"/>
                </a:solidFill>
              </a:rPr>
              <a:t>festivales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Como </a:t>
            </a:r>
            <a:r>
              <a:rPr lang="en-US" sz="2800" b="1" dirty="0" err="1" smtClean="0">
                <a:solidFill>
                  <a:schemeClr val="bg1"/>
                </a:solidFill>
              </a:rPr>
              <a:t>celebran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personas? </a:t>
            </a: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Cuales</a:t>
            </a:r>
            <a:r>
              <a:rPr lang="en-US" sz="2800" b="1" dirty="0" smtClean="0">
                <a:solidFill>
                  <a:schemeClr val="bg1"/>
                </a:solidFill>
              </a:rPr>
              <a:t> son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tradiciones</a:t>
            </a:r>
            <a:r>
              <a:rPr lang="en-US" sz="2800" b="1" dirty="0" smtClean="0">
                <a:solidFill>
                  <a:schemeClr val="bg1"/>
                </a:solidFill>
              </a:rPr>
              <a:t> de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fiestas?</a:t>
            </a: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961" y="3469222"/>
            <a:ext cx="412172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What (national) holidays are celebrated by all/most of the people? 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How and when do they celebrate?</a:t>
            </a:r>
          </a:p>
          <a:p>
            <a:pPr algn="ctr"/>
            <a:r>
              <a:rPr lang="en-US" sz="2800" b="1" dirty="0" smtClean="0"/>
              <a:t>what are the traditions?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19981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663" y="2587547"/>
            <a:ext cx="4121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TOPICA NUMERO SIETE 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398" y="2587547"/>
            <a:ext cx="41217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LAS ESCUELAS 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Cuantos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anos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asisten</a:t>
            </a:r>
            <a:r>
              <a:rPr lang="en-US" sz="2800" b="1" dirty="0" smtClean="0">
                <a:solidFill>
                  <a:schemeClr val="bg1"/>
                </a:solidFill>
              </a:rPr>
              <a:t> los </a:t>
            </a:r>
            <a:r>
              <a:rPr lang="en-US" sz="2800" b="1" dirty="0" err="1" smtClean="0">
                <a:solidFill>
                  <a:schemeClr val="bg1"/>
                </a:solidFill>
              </a:rPr>
              <a:t>estudiantes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escuela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primaria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Como son los </a:t>
            </a:r>
            <a:r>
              <a:rPr lang="en-US" sz="2800" b="1" dirty="0" err="1" smtClean="0">
                <a:solidFill>
                  <a:schemeClr val="bg1"/>
                </a:solidFill>
              </a:rPr>
              <a:t>universidades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5962" y="4191000"/>
            <a:ext cx="41217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How many years do kids attend school (required)</a:t>
            </a:r>
          </a:p>
          <a:p>
            <a:pPr algn="ctr"/>
            <a:r>
              <a:rPr lang="en-US" sz="2800" b="1" dirty="0" smtClean="0"/>
              <a:t>What are the schools like?</a:t>
            </a:r>
          </a:p>
          <a:p>
            <a:pPr algn="ctr"/>
            <a:r>
              <a:rPr lang="en-US" sz="2800" b="1" dirty="0" smtClean="0"/>
              <a:t>What are the universities like?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19981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663" y="2253127"/>
            <a:ext cx="4121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TOPICA NUMERO OCHO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398" y="2221230"/>
            <a:ext cx="412172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LOS JOVENES 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Que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hacen</a:t>
            </a:r>
            <a:r>
              <a:rPr lang="en-US" sz="2800" b="1" dirty="0" smtClean="0">
                <a:solidFill>
                  <a:schemeClr val="bg1"/>
                </a:solidFill>
              </a:rPr>
              <a:t> los </a:t>
            </a:r>
            <a:r>
              <a:rPr lang="en-US" sz="2800" b="1" dirty="0" err="1" smtClean="0">
                <a:solidFill>
                  <a:schemeClr val="bg1"/>
                </a:solidFill>
              </a:rPr>
              <a:t>jovenes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Cuales</a:t>
            </a:r>
            <a:r>
              <a:rPr lang="en-US" sz="2800" b="1" dirty="0" smtClean="0">
                <a:solidFill>
                  <a:schemeClr val="bg1"/>
                </a:solidFill>
              </a:rPr>
              <a:t> son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cosas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importantes</a:t>
            </a:r>
            <a:r>
              <a:rPr lang="en-US" sz="2800" b="1" dirty="0" smtClean="0">
                <a:solidFill>
                  <a:schemeClr val="bg1"/>
                </a:solidFill>
              </a:rPr>
              <a:t> a los </a:t>
            </a:r>
            <a:r>
              <a:rPr lang="en-US" sz="2800" b="1" dirty="0" err="1" smtClean="0">
                <a:solidFill>
                  <a:schemeClr val="bg1"/>
                </a:solidFill>
              </a:rPr>
              <a:t>jovenes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3657600"/>
            <a:ext cx="41217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What do young people /teens do ?  For fun?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What things are important to teenagers?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19981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663" y="2587547"/>
            <a:ext cx="4121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TOPICA NUMERO NUEVE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398" y="2587547"/>
            <a:ext cx="41217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LA ESTILLA 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Cuales</a:t>
            </a:r>
            <a:r>
              <a:rPr lang="en-US" sz="2800" b="1" dirty="0" smtClean="0">
                <a:solidFill>
                  <a:schemeClr val="bg1"/>
                </a:solidFill>
              </a:rPr>
              <a:t> son los fads de la </a:t>
            </a:r>
            <a:r>
              <a:rPr lang="en-US" sz="2800" b="1" dirty="0" err="1" smtClean="0">
                <a:solidFill>
                  <a:schemeClr val="bg1"/>
                </a:solidFill>
              </a:rPr>
              <a:t>estilla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Que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llevan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personas </a:t>
            </a:r>
            <a:r>
              <a:rPr lang="en-US" sz="2800" b="1" dirty="0" err="1" smtClean="0">
                <a:solidFill>
                  <a:schemeClr val="bg1"/>
                </a:solidFill>
              </a:rPr>
              <a:t>tipicamente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962" y="4191000"/>
            <a:ext cx="41217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What are some fashion fads?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What are the people wearing?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19981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663" y="2587547"/>
            <a:ext cx="4121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TOPICA NUMERO DIEZ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398" y="2587547"/>
            <a:ext cx="412172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PERSONAS FAMOSAS de la MUSICA 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Quienes</a:t>
            </a:r>
            <a:r>
              <a:rPr lang="en-US" sz="2800" b="1" dirty="0" smtClean="0">
                <a:solidFill>
                  <a:schemeClr val="bg1"/>
                </a:solidFill>
              </a:rPr>
              <a:t> son los </a:t>
            </a:r>
            <a:r>
              <a:rPr lang="en-US" sz="2800" b="1" dirty="0" err="1" smtClean="0">
                <a:solidFill>
                  <a:schemeClr val="bg1"/>
                </a:solidFill>
              </a:rPr>
              <a:t>artistas</a:t>
            </a:r>
            <a:r>
              <a:rPr lang="en-US" sz="2800" b="1" dirty="0" smtClean="0">
                <a:solidFill>
                  <a:schemeClr val="bg1"/>
                </a:solidFill>
              </a:rPr>
              <a:t> musicales mas popular  </a:t>
            </a:r>
            <a:r>
              <a:rPr lang="en-US" sz="2800" b="1" dirty="0" err="1" smtClean="0">
                <a:solidFill>
                  <a:schemeClr val="bg1"/>
                </a:solidFill>
              </a:rPr>
              <a:t>ahorita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962" y="4191000"/>
            <a:ext cx="41217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Who are the hot/most popular music performers/groups right now?</a:t>
            </a: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19981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663" y="2587547"/>
            <a:ext cx="4121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TOPICA NUMERO ONCE 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398" y="2587547"/>
            <a:ext cx="412172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LAS NOTICIAS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Cual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es</a:t>
            </a:r>
            <a:r>
              <a:rPr lang="en-US" sz="2800" b="1" dirty="0" smtClean="0">
                <a:solidFill>
                  <a:schemeClr val="bg1"/>
                </a:solidFill>
              </a:rPr>
              <a:t> un </a:t>
            </a:r>
            <a:r>
              <a:rPr lang="en-US" sz="2800" b="1" dirty="0" err="1" smtClean="0">
                <a:solidFill>
                  <a:schemeClr val="bg1"/>
                </a:solidFill>
              </a:rPr>
              <a:t>topica</a:t>
            </a:r>
            <a:r>
              <a:rPr lang="en-US" sz="2800" b="1" dirty="0" smtClean="0">
                <a:solidFill>
                  <a:schemeClr val="bg1"/>
                </a:solidFill>
              </a:rPr>
              <a:t> en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noticias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Cuales</a:t>
            </a:r>
            <a:r>
              <a:rPr lang="en-US" sz="2800" b="1" dirty="0" smtClean="0">
                <a:solidFill>
                  <a:schemeClr val="bg1"/>
                </a:solidFill>
              </a:rPr>
              <a:t> son </a:t>
            </a:r>
            <a:r>
              <a:rPr lang="en-US" sz="2800" b="1" dirty="0" err="1" smtClean="0">
                <a:solidFill>
                  <a:schemeClr val="bg1"/>
                </a:solidFill>
              </a:rPr>
              <a:t>unas</a:t>
            </a:r>
            <a:r>
              <a:rPr lang="en-US" sz="2800" b="1" dirty="0" smtClean="0">
                <a:solidFill>
                  <a:schemeClr val="bg1"/>
                </a:solidFill>
              </a:rPr>
              <a:t> “headlines”?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962" y="3787876"/>
            <a:ext cx="41217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What is a hot topic in the news right now?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What are some of the “headline” newsworthy articles?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19981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663" y="2587547"/>
            <a:ext cx="4121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TOPICA NUMERO DOCE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398" y="2587547"/>
            <a:ext cx="41217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EL GOBIERNO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Quien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es</a:t>
            </a:r>
            <a:r>
              <a:rPr lang="en-US" sz="2800" b="1" dirty="0" smtClean="0">
                <a:solidFill>
                  <a:schemeClr val="bg1"/>
                </a:solidFill>
              </a:rPr>
              <a:t> el </a:t>
            </a:r>
            <a:r>
              <a:rPr lang="en-US" sz="2800" b="1" dirty="0" err="1" smtClean="0">
                <a:solidFill>
                  <a:schemeClr val="bg1"/>
                </a:solidFill>
              </a:rPr>
              <a:t>lider</a:t>
            </a:r>
            <a:r>
              <a:rPr lang="en-US" sz="2800" b="1" dirty="0" smtClean="0">
                <a:solidFill>
                  <a:schemeClr val="bg1"/>
                </a:solidFill>
              </a:rPr>
              <a:t> de el </a:t>
            </a:r>
            <a:r>
              <a:rPr lang="en-US" sz="2800" b="1" dirty="0" err="1" smtClean="0">
                <a:solidFill>
                  <a:schemeClr val="bg1"/>
                </a:solidFill>
              </a:rPr>
              <a:t>pais</a:t>
            </a:r>
            <a:r>
              <a:rPr lang="en-US" sz="2800" b="1" dirty="0" smtClean="0">
                <a:solidFill>
                  <a:schemeClr val="bg1"/>
                </a:solidFill>
              </a:rPr>
              <a:t>? </a:t>
            </a: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Que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tipo</a:t>
            </a:r>
            <a:r>
              <a:rPr lang="en-US" sz="2800" b="1" dirty="0" smtClean="0">
                <a:solidFill>
                  <a:schemeClr val="bg1"/>
                </a:solidFill>
              </a:rPr>
              <a:t> de </a:t>
            </a:r>
            <a:r>
              <a:rPr lang="en-US" sz="2800" b="1" dirty="0" err="1" smtClean="0">
                <a:solidFill>
                  <a:schemeClr val="bg1"/>
                </a:solidFill>
              </a:rPr>
              <a:t>gobierno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tiene</a:t>
            </a:r>
            <a:r>
              <a:rPr lang="en-US" sz="2800" b="1" dirty="0" smtClean="0">
                <a:solidFill>
                  <a:schemeClr val="bg1"/>
                </a:solidFill>
              </a:rPr>
              <a:t> el </a:t>
            </a:r>
            <a:r>
              <a:rPr lang="en-US" sz="2800" b="1" dirty="0" err="1" smtClean="0">
                <a:solidFill>
                  <a:schemeClr val="bg1"/>
                </a:solidFill>
              </a:rPr>
              <a:t>pais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309" y="3794803"/>
            <a:ext cx="412172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Who is the leader of the country? </a:t>
            </a:r>
          </a:p>
          <a:p>
            <a:pPr algn="ctr"/>
            <a:r>
              <a:rPr lang="en-US" sz="2800" b="1" dirty="0" smtClean="0"/>
              <a:t>What kind of government do they have? </a:t>
            </a:r>
          </a:p>
          <a:p>
            <a:pPr algn="ctr"/>
            <a:r>
              <a:rPr lang="en-US" sz="2800" b="1" dirty="0" smtClean="0"/>
              <a:t>What can you tell us about the </a:t>
            </a:r>
            <a:r>
              <a:rPr lang="en-US" sz="2800" b="1" dirty="0" err="1" smtClean="0"/>
              <a:t>gov</a:t>
            </a:r>
            <a:r>
              <a:rPr lang="en-US" sz="2800" b="1" dirty="0" smtClean="0"/>
              <a:t>/ how the country is run?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1998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40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Arial Rounded MT Bold" pitchFamily="34" charset="0"/>
              </a:rPr>
              <a:t>Escoje</a:t>
            </a:r>
            <a:r>
              <a:rPr lang="en-US" sz="4000" dirty="0" smtClean="0">
                <a:solidFill>
                  <a:schemeClr val="bg1"/>
                </a:solidFill>
                <a:latin typeface="Arial Rounded MT Bold" pitchFamily="34" charset="0"/>
              </a:rPr>
              <a:t> (choose) un </a:t>
            </a:r>
            <a:r>
              <a:rPr lang="en-US" sz="4000" dirty="0" err="1" smtClean="0">
                <a:solidFill>
                  <a:schemeClr val="bg1"/>
                </a:solidFill>
                <a:latin typeface="Arial Rounded MT Bold" pitchFamily="34" charset="0"/>
              </a:rPr>
              <a:t>pais</a:t>
            </a:r>
            <a:r>
              <a:rPr lang="en-US" sz="40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 Rounded MT Bold" pitchFamily="34" charset="0"/>
              </a:rPr>
              <a:t>hispanico</a:t>
            </a:r>
            <a:r>
              <a:rPr lang="en-US" sz="4000" dirty="0" smtClean="0">
                <a:solidFill>
                  <a:schemeClr val="bg1"/>
                </a:solidFill>
                <a:latin typeface="Arial Rounded MT Bold" pitchFamily="34" charset="0"/>
              </a:rPr>
              <a:t> de America del </a:t>
            </a:r>
            <a:r>
              <a:rPr lang="en-US" sz="4000" dirty="0" err="1" smtClean="0">
                <a:solidFill>
                  <a:schemeClr val="bg1"/>
                </a:solidFill>
                <a:latin typeface="Arial Rounded MT Bold" pitchFamily="34" charset="0"/>
              </a:rPr>
              <a:t>sur</a:t>
            </a:r>
            <a:r>
              <a:rPr lang="en-US" sz="4000" dirty="0" smtClean="0">
                <a:solidFill>
                  <a:schemeClr val="bg1"/>
                </a:solidFill>
                <a:latin typeface="Arial Rounded MT Bold" pitchFamily="34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Arial Rounded MT Bold" pitchFamily="34" charset="0"/>
              </a:rPr>
              <a:t>america</a:t>
            </a:r>
            <a:r>
              <a:rPr lang="en-US" sz="4000" dirty="0" smtClean="0">
                <a:solidFill>
                  <a:schemeClr val="bg1"/>
                </a:solidFill>
                <a:latin typeface="Arial Rounded MT Bold" pitchFamily="34" charset="0"/>
              </a:rPr>
              <a:t> central, o </a:t>
            </a:r>
            <a:r>
              <a:rPr lang="en-US" sz="4000" dirty="0" err="1" smtClean="0">
                <a:solidFill>
                  <a:schemeClr val="bg1"/>
                </a:solidFill>
                <a:latin typeface="Arial Rounded MT Bold" pitchFamily="34" charset="0"/>
              </a:rPr>
              <a:t>una</a:t>
            </a:r>
            <a:r>
              <a:rPr lang="en-US" sz="40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 Rounded MT Bold" pitchFamily="34" charset="0"/>
              </a:rPr>
              <a:t>isla</a:t>
            </a:r>
            <a:r>
              <a:rPr lang="en-US" sz="40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 Rounded MT Bold" pitchFamily="34" charset="0"/>
              </a:rPr>
              <a:t>hispanica</a:t>
            </a:r>
            <a:r>
              <a:rPr lang="en-US" sz="4000" dirty="0" smtClean="0">
                <a:solidFill>
                  <a:schemeClr val="bg1"/>
                </a:solidFill>
                <a:latin typeface="Arial Rounded MT Bold" pitchFamily="34" charset="0"/>
              </a:rPr>
              <a:t> en el </a:t>
            </a:r>
            <a:r>
              <a:rPr lang="en-US" sz="4000" dirty="0" err="1" smtClean="0">
                <a:solidFill>
                  <a:schemeClr val="bg1"/>
                </a:solidFill>
                <a:latin typeface="Arial Rounded MT Bold" pitchFamily="34" charset="0"/>
              </a:rPr>
              <a:t>caribe</a:t>
            </a:r>
            <a:r>
              <a:rPr lang="en-US" sz="4000" dirty="0" smtClean="0">
                <a:solidFill>
                  <a:schemeClr val="bg1"/>
                </a:solidFill>
                <a:latin typeface="Arial Rounded MT Bold" pitchFamily="34" charset="0"/>
              </a:rPr>
              <a:t>. </a:t>
            </a:r>
            <a:endParaRPr lang="en-US" sz="4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3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503" y="4953000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34690" y="4918364"/>
            <a:ext cx="82426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</a:p>
        </p:txBody>
      </p:sp>
      <p:pic>
        <p:nvPicPr>
          <p:cNvPr id="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953000"/>
            <a:ext cx="3048000" cy="1715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15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599" y="2057400"/>
            <a:ext cx="41217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Describe </a:t>
            </a:r>
            <a:r>
              <a:rPr lang="en-US" sz="2800" b="1" dirty="0" err="1" smtClean="0"/>
              <a:t>las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similaridades</a:t>
            </a:r>
            <a:r>
              <a:rPr lang="en-US" sz="2800" b="1" dirty="0" smtClean="0"/>
              <a:t> y </a:t>
            </a:r>
            <a:r>
              <a:rPr lang="en-US" sz="2800" b="1" dirty="0" err="1" smtClean="0"/>
              <a:t>las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diferencias</a:t>
            </a:r>
            <a:r>
              <a:rPr lang="en-US" sz="2800" b="1" dirty="0" smtClean="0"/>
              <a:t> de  </a:t>
            </a:r>
          </a:p>
          <a:p>
            <a:pPr algn="ctr"/>
            <a:r>
              <a:rPr lang="en-US" sz="2800" b="1" dirty="0" err="1" smtClean="0"/>
              <a:t>unas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topicas</a:t>
            </a:r>
            <a:r>
              <a:rPr lang="en-US" sz="2800" b="1" dirty="0" smtClean="0"/>
              <a:t> 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AQUI</a:t>
            </a:r>
          </a:p>
          <a:p>
            <a:pPr algn="ctr"/>
            <a:r>
              <a:rPr lang="en-US" sz="2800" b="1" dirty="0" smtClean="0"/>
              <a:t>( en Dakota del Sur/ en los </a:t>
            </a:r>
            <a:r>
              <a:rPr lang="en-US" sz="2800" b="1" dirty="0" err="1" smtClean="0"/>
              <a:t>estados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unidos</a:t>
            </a:r>
            <a:r>
              <a:rPr lang="en-US" sz="2800" b="1" dirty="0" smtClean="0"/>
              <a:t>)</a:t>
            </a:r>
          </a:p>
          <a:p>
            <a:pPr algn="ctr"/>
            <a:r>
              <a:rPr lang="en-US" sz="2800" b="1" dirty="0" smtClean="0"/>
              <a:t>Y 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ALLI </a:t>
            </a:r>
          </a:p>
          <a:p>
            <a:pPr algn="ctr"/>
            <a:r>
              <a:rPr lang="en-US" sz="2800" b="1" dirty="0" smtClean="0"/>
              <a:t>(en el </a:t>
            </a:r>
            <a:r>
              <a:rPr lang="en-US" sz="2800" b="1" dirty="0" err="1" smtClean="0"/>
              <a:t>pais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hispanico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2386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2057400"/>
            <a:ext cx="41217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Usa</a:t>
            </a:r>
            <a:r>
              <a:rPr lang="en-US" sz="2800" b="1" dirty="0" smtClean="0">
                <a:solidFill>
                  <a:schemeClr val="bg1"/>
                </a:solidFill>
              </a:rPr>
              <a:t> FOTOS  y 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INFORMACION</a:t>
            </a: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Demonstrar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topicas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AQUI</a:t>
            </a:r>
          </a:p>
          <a:p>
            <a:pPr algn="ctr"/>
            <a:r>
              <a:rPr lang="en-US" sz="2800" b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Y</a:t>
            </a:r>
            <a:endParaRPr lang="en-US" sz="2800" b="1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ALLI </a:t>
            </a:r>
          </a:p>
          <a:p>
            <a:pPr algn="ctr"/>
            <a:r>
              <a:rPr lang="en-US" sz="2800" b="1" dirty="0" smtClean="0"/>
              <a:t>(</a:t>
            </a: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629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599" y="2587547"/>
            <a:ext cx="412172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TOPICA NUMERO UNO:</a:t>
            </a:r>
            <a:endParaRPr lang="en-US" sz="4000" b="1" dirty="0"/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What are the most popular sports? 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Who are the sports “hero’s” or most known athletes?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399" y="1937983"/>
            <a:ext cx="412172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LOS DEPORTES mas POPULARES y HEROES de los DEPORTES</a:t>
            </a: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>
                <a:solidFill>
                  <a:schemeClr val="bg1"/>
                </a:solidFill>
              </a:rPr>
              <a:t>Cuales</a:t>
            </a:r>
            <a:r>
              <a:rPr lang="en-US" sz="2800" b="1" dirty="0">
                <a:solidFill>
                  <a:schemeClr val="bg1"/>
                </a:solidFill>
              </a:rPr>
              <a:t> son los </a:t>
            </a:r>
            <a:r>
              <a:rPr lang="en-US" sz="2800" b="1" dirty="0" err="1">
                <a:solidFill>
                  <a:schemeClr val="bg1"/>
                </a:solidFill>
              </a:rPr>
              <a:t>deportes</a:t>
            </a:r>
            <a:r>
              <a:rPr lang="en-US" sz="2800" b="1" dirty="0">
                <a:solidFill>
                  <a:schemeClr val="bg1"/>
                </a:solidFill>
              </a:rPr>
              <a:t> mas </a:t>
            </a:r>
            <a:r>
              <a:rPr lang="en-US" sz="2800" b="1" dirty="0" err="1">
                <a:solidFill>
                  <a:schemeClr val="bg1"/>
                </a:solidFill>
              </a:rPr>
              <a:t>populares</a:t>
            </a:r>
            <a:r>
              <a:rPr lang="en-US" sz="2800" b="1" dirty="0">
                <a:solidFill>
                  <a:schemeClr val="bg1"/>
                </a:solidFill>
              </a:rPr>
              <a:t>?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+mj-lt"/>
              </a:rPr>
              <a:t>Quienes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 son los </a:t>
            </a:r>
            <a:r>
              <a:rPr lang="en-US" sz="2800" b="1" dirty="0" err="1" smtClean="0">
                <a:solidFill>
                  <a:schemeClr val="bg1"/>
                </a:solidFill>
                <a:latin typeface="+mj-lt"/>
              </a:rPr>
              <a:t>atletos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+mj-lt"/>
              </a:rPr>
              <a:t>populares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/</a:t>
            </a:r>
            <a:r>
              <a:rPr lang="en-US" sz="2800" b="1" dirty="0" err="1" smtClean="0">
                <a:solidFill>
                  <a:schemeClr val="bg1"/>
                </a:solidFill>
                <a:latin typeface="+mj-lt"/>
              </a:rPr>
              <a:t>famosas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48629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663" y="2587547"/>
            <a:ext cx="4121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TOPICA NUMERO DOS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398" y="2587547"/>
            <a:ext cx="41217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LA NAVIDAD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HOW IS </a:t>
            </a:r>
            <a:r>
              <a:rPr lang="en-US" sz="2800" b="1" dirty="0" err="1" smtClean="0">
                <a:solidFill>
                  <a:schemeClr val="bg1"/>
                </a:solidFill>
              </a:rPr>
              <a:t>IS</a:t>
            </a:r>
            <a:r>
              <a:rPr lang="en-US" sz="2800" b="1" dirty="0" smtClean="0">
                <a:solidFill>
                  <a:schemeClr val="bg1"/>
                </a:solidFill>
              </a:rPr>
              <a:t> CELEBRATED THERE?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Como </a:t>
            </a:r>
            <a:r>
              <a:rPr lang="en-US" sz="2800" b="1" dirty="0" err="1" smtClean="0">
                <a:solidFill>
                  <a:schemeClr val="bg1"/>
                </a:solidFill>
              </a:rPr>
              <a:t>celebra</a:t>
            </a:r>
            <a:r>
              <a:rPr lang="en-US" sz="2800" b="1" dirty="0" smtClean="0">
                <a:solidFill>
                  <a:schemeClr val="bg1"/>
                </a:solidFill>
              </a:rPr>
              <a:t> la </a:t>
            </a:r>
            <a:r>
              <a:rPr lang="en-US" sz="2800" b="1" dirty="0" err="1" smtClean="0">
                <a:solidFill>
                  <a:schemeClr val="bg1"/>
                </a:solidFill>
              </a:rPr>
              <a:t>navidad</a:t>
            </a:r>
            <a:r>
              <a:rPr lang="en-US" sz="2800" b="1" dirty="0" smtClean="0">
                <a:solidFill>
                  <a:schemeClr val="bg1"/>
                </a:solidFill>
              </a:rPr>
              <a:t>?  </a:t>
            </a:r>
            <a:r>
              <a:rPr lang="en-US" sz="2800" b="1" dirty="0" err="1" smtClean="0">
                <a:solidFill>
                  <a:schemeClr val="bg1"/>
                </a:solidFill>
              </a:rPr>
              <a:t>Cuales</a:t>
            </a:r>
            <a:r>
              <a:rPr lang="en-US" sz="2800" b="1" dirty="0" smtClean="0">
                <a:solidFill>
                  <a:schemeClr val="bg1"/>
                </a:solidFill>
              </a:rPr>
              <a:t> son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tradiciones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962" y="4191000"/>
            <a:ext cx="41217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HOW IS IT CELEBRATED HERE?</a:t>
            </a:r>
          </a:p>
          <a:p>
            <a:pPr algn="ctr"/>
            <a:r>
              <a:rPr lang="en-US" sz="2800" b="1" dirty="0" smtClean="0"/>
              <a:t>Como </a:t>
            </a:r>
            <a:r>
              <a:rPr lang="en-US" sz="2800" b="1" dirty="0" err="1" smtClean="0"/>
              <a:t>celebramos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nosotros</a:t>
            </a:r>
            <a:r>
              <a:rPr lang="en-US" sz="2800" b="1" dirty="0" smtClean="0"/>
              <a:t> la </a:t>
            </a:r>
            <a:r>
              <a:rPr lang="en-US" sz="2800" b="1" dirty="0" err="1" smtClean="0"/>
              <a:t>navidad</a:t>
            </a:r>
            <a:r>
              <a:rPr lang="en-US" sz="2800" b="1" dirty="0" smtClean="0"/>
              <a:t> y </a:t>
            </a:r>
            <a:r>
              <a:rPr lang="en-US" sz="2800" b="1" dirty="0" err="1" smtClean="0"/>
              <a:t>cuales</a:t>
            </a:r>
            <a:r>
              <a:rPr lang="en-US" sz="2800" b="1" dirty="0" smtClean="0"/>
              <a:t> son </a:t>
            </a:r>
            <a:r>
              <a:rPr lang="en-US" sz="2800" b="1" dirty="0" err="1" smtClean="0"/>
              <a:t>las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tradiciones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24836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5961" y="1785104"/>
            <a:ext cx="4121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TOPICA NUMERO TRES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398" y="1498129"/>
            <a:ext cx="412172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HOT, POPULAR TV SHOWS &amp; TV actors/actresses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Quienes</a:t>
            </a:r>
            <a:r>
              <a:rPr lang="en-US" sz="2800" b="1" dirty="0" smtClean="0">
                <a:solidFill>
                  <a:schemeClr val="bg1"/>
                </a:solidFill>
              </a:rPr>
              <a:t> son los </a:t>
            </a:r>
            <a:r>
              <a:rPr lang="en-US" sz="2800" b="1" dirty="0" err="1" smtClean="0">
                <a:solidFill>
                  <a:schemeClr val="bg1"/>
                </a:solidFill>
              </a:rPr>
              <a:t>actores</a:t>
            </a:r>
            <a:r>
              <a:rPr lang="en-US" sz="2800" b="1" dirty="0" smtClean="0">
                <a:solidFill>
                  <a:schemeClr val="bg1"/>
                </a:solidFill>
              </a:rPr>
              <a:t>/</a:t>
            </a:r>
            <a:r>
              <a:rPr lang="en-US" sz="2800" b="1" dirty="0" err="1" smtClean="0">
                <a:solidFill>
                  <a:schemeClr val="bg1"/>
                </a:solidFill>
              </a:rPr>
              <a:t>actrizes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famosos</a:t>
            </a:r>
            <a:r>
              <a:rPr lang="en-US" sz="2800" b="1" dirty="0" smtClean="0">
                <a:solidFill>
                  <a:schemeClr val="bg1"/>
                </a:solidFill>
              </a:rPr>
              <a:t> y mas </a:t>
            </a:r>
            <a:r>
              <a:rPr lang="en-US" sz="2800" b="1" dirty="0" err="1" smtClean="0">
                <a:solidFill>
                  <a:schemeClr val="bg1"/>
                </a:solidFill>
              </a:rPr>
              <a:t>populares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Cuales</a:t>
            </a:r>
            <a:r>
              <a:rPr lang="en-US" sz="2800" b="1" dirty="0" smtClean="0">
                <a:solidFill>
                  <a:schemeClr val="bg1"/>
                </a:solidFill>
              </a:rPr>
              <a:t> son los </a:t>
            </a:r>
            <a:r>
              <a:rPr lang="en-US" sz="2800" b="1" dirty="0" err="1" smtClean="0">
                <a:solidFill>
                  <a:schemeClr val="bg1"/>
                </a:solidFill>
              </a:rPr>
              <a:t>programas</a:t>
            </a:r>
            <a:r>
              <a:rPr lang="en-US" sz="2800" b="1" dirty="0" smtClean="0">
                <a:solidFill>
                  <a:schemeClr val="bg1"/>
                </a:solidFill>
              </a:rPr>
              <a:t> de television mas </a:t>
            </a:r>
            <a:r>
              <a:rPr lang="en-US" sz="2800" b="1" dirty="0" err="1" smtClean="0">
                <a:solidFill>
                  <a:schemeClr val="bg1"/>
                </a:solidFill>
              </a:rPr>
              <a:t>populares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960" y="3754582"/>
            <a:ext cx="412172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Who are the most famous/popular actors/actresses?</a:t>
            </a:r>
          </a:p>
          <a:p>
            <a:pPr algn="ctr"/>
            <a:endParaRPr lang="en-US" sz="1600" b="1" dirty="0"/>
          </a:p>
          <a:p>
            <a:pPr algn="ctr"/>
            <a:r>
              <a:rPr lang="en-US" sz="2800" b="1" dirty="0" smtClean="0"/>
              <a:t>Which TV programs are most popular/most watched?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21144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663" y="2587547"/>
            <a:ext cx="4121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TOPICA NUMERO CUATRO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398" y="2587547"/>
            <a:ext cx="412172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LA COMIDA 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Cuales</a:t>
            </a:r>
            <a:r>
              <a:rPr lang="en-US" sz="2800" b="1" dirty="0" smtClean="0">
                <a:solidFill>
                  <a:schemeClr val="bg1"/>
                </a:solidFill>
              </a:rPr>
              <a:t> son </a:t>
            </a:r>
            <a:r>
              <a:rPr lang="en-US" sz="2800" b="1" dirty="0" err="1" smtClean="0">
                <a:solidFill>
                  <a:schemeClr val="bg1"/>
                </a:solidFill>
              </a:rPr>
              <a:t>unas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comidas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tipicas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Como se </a:t>
            </a:r>
            <a:r>
              <a:rPr lang="en-US" sz="2800" b="1" dirty="0" err="1" smtClean="0">
                <a:solidFill>
                  <a:schemeClr val="bg1"/>
                </a:solidFill>
              </a:rPr>
              <a:t>llaman</a:t>
            </a:r>
            <a:r>
              <a:rPr lang="en-US" sz="2800" b="1" dirty="0" smtClean="0">
                <a:solidFill>
                  <a:schemeClr val="bg1"/>
                </a:solidFill>
              </a:rPr>
              <a:t> los </a:t>
            </a:r>
            <a:r>
              <a:rPr lang="en-US" sz="2800" b="1" dirty="0" err="1" smtClean="0">
                <a:solidFill>
                  <a:schemeClr val="bg1"/>
                </a:solidFill>
              </a:rPr>
              <a:t>restaurantes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populares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Cual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es</a:t>
            </a:r>
            <a:r>
              <a:rPr lang="en-US" sz="2800" b="1" dirty="0" smtClean="0">
                <a:solidFill>
                  <a:schemeClr val="bg1"/>
                </a:solidFill>
              </a:rPr>
              <a:t> un </a:t>
            </a:r>
            <a:r>
              <a:rPr lang="en-US" sz="2800" b="1" dirty="0" err="1" smtClean="0">
                <a:solidFill>
                  <a:schemeClr val="bg1"/>
                </a:solidFill>
              </a:rPr>
              <a:t>plato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tipico</a:t>
            </a:r>
            <a:r>
              <a:rPr lang="en-US" sz="2800" b="1" dirty="0" smtClean="0">
                <a:solidFill>
                  <a:schemeClr val="bg1"/>
                </a:solidFill>
              </a:rPr>
              <a:t>/popular?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962" y="4191000"/>
            <a:ext cx="41217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What is a typical “meal” or dish? </a:t>
            </a:r>
          </a:p>
          <a:p>
            <a:pPr algn="ctr"/>
            <a:r>
              <a:rPr lang="en-US" sz="2800" b="1" dirty="0" smtClean="0"/>
              <a:t>What are popular restaurants? </a:t>
            </a:r>
          </a:p>
          <a:p>
            <a:pPr algn="ctr"/>
            <a:r>
              <a:rPr lang="en-US" sz="2800" b="1" dirty="0" smtClean="0"/>
              <a:t>Where and What do people eat typically?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21144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663" y="2587547"/>
            <a:ext cx="4121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TOPICA NUMERO CINCO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45180" y="1728788"/>
            <a:ext cx="412172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EL TURISMO/ </a:t>
            </a:r>
            <a:r>
              <a:rPr lang="en-US" sz="4400" b="1" dirty="0" err="1" smtClean="0">
                <a:solidFill>
                  <a:schemeClr val="bg1"/>
                </a:solidFill>
              </a:rPr>
              <a:t>destinos</a:t>
            </a:r>
            <a:r>
              <a:rPr lang="en-US" sz="4400" b="1" dirty="0" smtClean="0">
                <a:solidFill>
                  <a:schemeClr val="bg1"/>
                </a:solidFill>
              </a:rPr>
              <a:t> de VACACCIONES 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Donde</a:t>
            </a:r>
            <a:r>
              <a:rPr lang="en-US" sz="2800" b="1" dirty="0" smtClean="0">
                <a:solidFill>
                  <a:schemeClr val="bg1"/>
                </a:solidFill>
              </a:rPr>
              <a:t> van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personas en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vacaciones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Porque</a:t>
            </a:r>
            <a:r>
              <a:rPr lang="en-US" sz="2800" b="1" dirty="0" smtClean="0">
                <a:solidFill>
                  <a:schemeClr val="bg1"/>
                </a:solidFill>
              </a:rPr>
              <a:t>? </a:t>
            </a:r>
            <a:r>
              <a:rPr lang="en-US" sz="2800" b="1" dirty="0" err="1" smtClean="0">
                <a:solidFill>
                  <a:schemeClr val="bg1"/>
                </a:solidFill>
              </a:rPr>
              <a:t>Que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hacen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por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vacciones</a:t>
            </a:r>
            <a:r>
              <a:rPr lang="en-US" sz="28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5962" y="4191000"/>
            <a:ext cx="41217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Where do people go on vacations here?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Why? What do people do for/on vacations?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19981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xcel" ma:contentTypeID="0x0101004327F5E03071E14491C90010B64D1AB0002E236B96F43301419EC4E69262CB80C0" ma:contentTypeVersion="1" ma:contentTypeDescription="" ma:contentTypeScope="" ma:versionID="48f9d884744b3349810219feac36b34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4C49A3-A847-4E13-AD1B-7F4594A1A566}"/>
</file>

<file path=customXml/itemProps2.xml><?xml version="1.0" encoding="utf-8"?>
<ds:datastoreItem xmlns:ds="http://schemas.openxmlformats.org/officeDocument/2006/customXml" ds:itemID="{03E999AC-9571-4C76-A7CB-B16ED5B46BCE}"/>
</file>

<file path=customXml/itemProps3.xml><?xml version="1.0" encoding="utf-8"?>
<ds:datastoreItem xmlns:ds="http://schemas.openxmlformats.org/officeDocument/2006/customXml" ds:itemID="{EB156341-087A-4541-B26E-DB5A8E0B617D}"/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585</Words>
  <Application>Microsoft Office PowerPoint</Application>
  <PresentationFormat>On-screen Show (4:3)</PresentationFormat>
  <Paragraphs>475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Garretson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Gaspar</dc:creator>
  <cp:lastModifiedBy>Anne Gaspar</cp:lastModifiedBy>
  <cp:revision>15</cp:revision>
  <dcterms:created xsi:type="dcterms:W3CDTF">2011-11-29T18:21:55Z</dcterms:created>
  <dcterms:modified xsi:type="dcterms:W3CDTF">2012-12-07T16:56:37Z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0x0101004327F5E03071E14491C90010B64D1AB0002E236B96F43301419EC4E69262CB80C0</vt:lpwstr>
  </property>
</Properties>
</file>