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4" r:id="rId11"/>
    <p:sldId id="265" r:id="rId12"/>
    <p:sldId id="275" r:id="rId13"/>
    <p:sldId id="266" r:id="rId14"/>
    <p:sldId id="267"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90A41-86A7-418D-8292-7A14B371BAA6}" type="datetimeFigureOut">
              <a:rPr lang="en-US" smtClean="0"/>
              <a:t>11/29/2012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7551C4-8A77-4355-A0C3-F78355205FFF}" type="slidenum">
              <a:rPr lang="en-US" smtClean="0"/>
              <a:t>‹#›</a:t>
            </a:fld>
            <a:endParaRPr lang="en-US"/>
          </a:p>
        </p:txBody>
      </p:sp>
    </p:spTree>
    <p:extLst>
      <p:ext uri="{BB962C8B-B14F-4D97-AF65-F5344CB8AC3E}">
        <p14:creationId xmlns:p14="http://schemas.microsoft.com/office/powerpoint/2010/main" val="88865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551C4-8A77-4355-A0C3-F78355205FFF}" type="slidenum">
              <a:rPr lang="en-US" smtClean="0"/>
              <a:t>8</a:t>
            </a:fld>
            <a:endParaRPr lang="en-US"/>
          </a:p>
        </p:txBody>
      </p:sp>
    </p:spTree>
    <p:extLst>
      <p:ext uri="{BB962C8B-B14F-4D97-AF65-F5344CB8AC3E}">
        <p14:creationId xmlns:p14="http://schemas.microsoft.com/office/powerpoint/2010/main" val="245342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AFE3A3-6DBB-41A2-8509-3C57C1C2F12F}"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8ACAF-E874-4211-93AD-58F8A3AF05EE}" type="slidenum">
              <a:rPr lang="en-US" smtClean="0"/>
              <a:t>‹#›</a:t>
            </a:fld>
            <a:endParaRPr lang="en-US"/>
          </a:p>
        </p:txBody>
      </p:sp>
    </p:spTree>
    <p:extLst>
      <p:ext uri="{BB962C8B-B14F-4D97-AF65-F5344CB8AC3E}">
        <p14:creationId xmlns:p14="http://schemas.microsoft.com/office/powerpoint/2010/main" val="372323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FE3A3-6DBB-41A2-8509-3C57C1C2F12F}"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8ACAF-E874-4211-93AD-58F8A3AF05EE}" type="slidenum">
              <a:rPr lang="en-US" smtClean="0"/>
              <a:t>‹#›</a:t>
            </a:fld>
            <a:endParaRPr lang="en-US"/>
          </a:p>
        </p:txBody>
      </p:sp>
    </p:spTree>
    <p:extLst>
      <p:ext uri="{BB962C8B-B14F-4D97-AF65-F5344CB8AC3E}">
        <p14:creationId xmlns:p14="http://schemas.microsoft.com/office/powerpoint/2010/main" val="291412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FE3A3-6DBB-41A2-8509-3C57C1C2F12F}"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8ACAF-E874-4211-93AD-58F8A3AF05EE}" type="slidenum">
              <a:rPr lang="en-US" smtClean="0"/>
              <a:t>‹#›</a:t>
            </a:fld>
            <a:endParaRPr lang="en-US"/>
          </a:p>
        </p:txBody>
      </p:sp>
    </p:spTree>
    <p:extLst>
      <p:ext uri="{BB962C8B-B14F-4D97-AF65-F5344CB8AC3E}">
        <p14:creationId xmlns:p14="http://schemas.microsoft.com/office/powerpoint/2010/main" val="19920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FE3A3-6DBB-41A2-8509-3C57C1C2F12F}"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8ACAF-E874-4211-93AD-58F8A3AF05EE}" type="slidenum">
              <a:rPr lang="en-US" smtClean="0"/>
              <a:t>‹#›</a:t>
            </a:fld>
            <a:endParaRPr lang="en-US"/>
          </a:p>
        </p:txBody>
      </p:sp>
    </p:spTree>
    <p:extLst>
      <p:ext uri="{BB962C8B-B14F-4D97-AF65-F5344CB8AC3E}">
        <p14:creationId xmlns:p14="http://schemas.microsoft.com/office/powerpoint/2010/main" val="149139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AFE3A3-6DBB-41A2-8509-3C57C1C2F12F}"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8ACAF-E874-4211-93AD-58F8A3AF05EE}" type="slidenum">
              <a:rPr lang="en-US" smtClean="0"/>
              <a:t>‹#›</a:t>
            </a:fld>
            <a:endParaRPr lang="en-US"/>
          </a:p>
        </p:txBody>
      </p:sp>
    </p:spTree>
    <p:extLst>
      <p:ext uri="{BB962C8B-B14F-4D97-AF65-F5344CB8AC3E}">
        <p14:creationId xmlns:p14="http://schemas.microsoft.com/office/powerpoint/2010/main" val="329110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AFE3A3-6DBB-41A2-8509-3C57C1C2F12F}" type="datetimeFigureOut">
              <a:rPr lang="en-US" smtClean="0"/>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8ACAF-E874-4211-93AD-58F8A3AF05EE}" type="slidenum">
              <a:rPr lang="en-US" smtClean="0"/>
              <a:t>‹#›</a:t>
            </a:fld>
            <a:endParaRPr lang="en-US"/>
          </a:p>
        </p:txBody>
      </p:sp>
    </p:spTree>
    <p:extLst>
      <p:ext uri="{BB962C8B-B14F-4D97-AF65-F5344CB8AC3E}">
        <p14:creationId xmlns:p14="http://schemas.microsoft.com/office/powerpoint/2010/main" val="70419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AFE3A3-6DBB-41A2-8509-3C57C1C2F12F}" type="datetimeFigureOut">
              <a:rPr lang="en-US" smtClean="0"/>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8ACAF-E874-4211-93AD-58F8A3AF05EE}" type="slidenum">
              <a:rPr lang="en-US" smtClean="0"/>
              <a:t>‹#›</a:t>
            </a:fld>
            <a:endParaRPr lang="en-US"/>
          </a:p>
        </p:txBody>
      </p:sp>
    </p:spTree>
    <p:extLst>
      <p:ext uri="{BB962C8B-B14F-4D97-AF65-F5344CB8AC3E}">
        <p14:creationId xmlns:p14="http://schemas.microsoft.com/office/powerpoint/2010/main" val="260489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AFE3A3-6DBB-41A2-8509-3C57C1C2F12F}" type="datetimeFigureOut">
              <a:rPr lang="en-US" smtClean="0"/>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8ACAF-E874-4211-93AD-58F8A3AF05EE}" type="slidenum">
              <a:rPr lang="en-US" smtClean="0"/>
              <a:t>‹#›</a:t>
            </a:fld>
            <a:endParaRPr lang="en-US"/>
          </a:p>
        </p:txBody>
      </p:sp>
    </p:spTree>
    <p:extLst>
      <p:ext uri="{BB962C8B-B14F-4D97-AF65-F5344CB8AC3E}">
        <p14:creationId xmlns:p14="http://schemas.microsoft.com/office/powerpoint/2010/main" val="171585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FE3A3-6DBB-41A2-8509-3C57C1C2F12F}" type="datetimeFigureOut">
              <a:rPr lang="en-US" smtClean="0"/>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8ACAF-E874-4211-93AD-58F8A3AF05EE}" type="slidenum">
              <a:rPr lang="en-US" smtClean="0"/>
              <a:t>‹#›</a:t>
            </a:fld>
            <a:endParaRPr lang="en-US"/>
          </a:p>
        </p:txBody>
      </p:sp>
    </p:spTree>
    <p:extLst>
      <p:ext uri="{BB962C8B-B14F-4D97-AF65-F5344CB8AC3E}">
        <p14:creationId xmlns:p14="http://schemas.microsoft.com/office/powerpoint/2010/main" val="121114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FE3A3-6DBB-41A2-8509-3C57C1C2F12F}" type="datetimeFigureOut">
              <a:rPr lang="en-US" smtClean="0"/>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8ACAF-E874-4211-93AD-58F8A3AF05EE}" type="slidenum">
              <a:rPr lang="en-US" smtClean="0"/>
              <a:t>‹#›</a:t>
            </a:fld>
            <a:endParaRPr lang="en-US"/>
          </a:p>
        </p:txBody>
      </p:sp>
    </p:spTree>
    <p:extLst>
      <p:ext uri="{BB962C8B-B14F-4D97-AF65-F5344CB8AC3E}">
        <p14:creationId xmlns:p14="http://schemas.microsoft.com/office/powerpoint/2010/main" val="238939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FE3A3-6DBB-41A2-8509-3C57C1C2F12F}" type="datetimeFigureOut">
              <a:rPr lang="en-US" smtClean="0"/>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8ACAF-E874-4211-93AD-58F8A3AF05EE}" type="slidenum">
              <a:rPr lang="en-US" smtClean="0"/>
              <a:t>‹#›</a:t>
            </a:fld>
            <a:endParaRPr lang="en-US"/>
          </a:p>
        </p:txBody>
      </p:sp>
    </p:spTree>
    <p:extLst>
      <p:ext uri="{BB962C8B-B14F-4D97-AF65-F5344CB8AC3E}">
        <p14:creationId xmlns:p14="http://schemas.microsoft.com/office/powerpoint/2010/main" val="163887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FE3A3-6DBB-41A2-8509-3C57C1C2F12F}" type="datetimeFigureOut">
              <a:rPr lang="en-US" smtClean="0"/>
              <a:t>11/29/2012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8ACAF-E874-4211-93AD-58F8A3AF05EE}" type="slidenum">
              <a:rPr lang="en-US" smtClean="0"/>
              <a:t>‹#›</a:t>
            </a:fld>
            <a:endParaRPr lang="en-US"/>
          </a:p>
        </p:txBody>
      </p:sp>
    </p:spTree>
    <p:extLst>
      <p:ext uri="{BB962C8B-B14F-4D97-AF65-F5344CB8AC3E}">
        <p14:creationId xmlns:p14="http://schemas.microsoft.com/office/powerpoint/2010/main" val="4140844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locogringo.com/chichen_itza/"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ballgame.org/sub_section.asp?section=3&amp;sub_section=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theinitialjourney.com/lifeissues/life_mayans.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81000"/>
            <a:ext cx="4876800" cy="3139321"/>
          </a:xfrm>
          <a:prstGeom prst="rect">
            <a:avLst/>
          </a:prstGeom>
        </p:spPr>
        <p:txBody>
          <a:bodyPr wrap="square">
            <a:spAutoFit/>
          </a:bodyPr>
          <a:lstStyle/>
          <a:p>
            <a:r>
              <a:rPr lang="en-US" b="1" dirty="0">
                <a:solidFill>
                  <a:srgbClr val="FF0000"/>
                </a:solidFill>
              </a:rPr>
              <a:t>The Maya </a:t>
            </a:r>
            <a:r>
              <a:rPr lang="en-US" b="1" dirty="0" smtClean="0">
                <a:solidFill>
                  <a:srgbClr val="FF0000"/>
                </a:solidFill>
              </a:rPr>
              <a:t>Indians</a:t>
            </a:r>
          </a:p>
          <a:p>
            <a:endParaRPr lang="en-US" dirty="0"/>
          </a:p>
          <a:p>
            <a:r>
              <a:rPr lang="en-US" dirty="0" smtClean="0"/>
              <a:t>They were an native American tribe that lived in Mexico and Central </a:t>
            </a:r>
            <a:r>
              <a:rPr lang="en-US" dirty="0" smtClean="0"/>
              <a:t>America</a:t>
            </a:r>
          </a:p>
          <a:p>
            <a:endParaRPr lang="en-US" dirty="0"/>
          </a:p>
          <a:p>
            <a:r>
              <a:rPr lang="en-US" b="1" dirty="0" smtClean="0">
                <a:solidFill>
                  <a:srgbClr val="FF0000"/>
                </a:solidFill>
              </a:rPr>
              <a:t>The Mysterious Mayans  </a:t>
            </a:r>
            <a:r>
              <a:rPr lang="en-US" dirty="0" smtClean="0">
                <a:solidFill>
                  <a:schemeClr val="tx1">
                    <a:lumMod val="65000"/>
                    <a:lumOff val="35000"/>
                  </a:schemeClr>
                </a:solidFill>
              </a:rPr>
              <a:t>many refer to the </a:t>
            </a:r>
            <a:r>
              <a:rPr lang="en-US" dirty="0" err="1" smtClean="0">
                <a:solidFill>
                  <a:schemeClr val="tx1">
                    <a:lumMod val="65000"/>
                    <a:lumOff val="35000"/>
                  </a:schemeClr>
                </a:solidFill>
              </a:rPr>
              <a:t>mayans</a:t>
            </a:r>
            <a:r>
              <a:rPr lang="en-US" dirty="0" smtClean="0">
                <a:solidFill>
                  <a:schemeClr val="tx1">
                    <a:lumMod val="65000"/>
                    <a:lumOff val="35000"/>
                  </a:schemeClr>
                </a:solidFill>
              </a:rPr>
              <a:t> as “</a:t>
            </a:r>
            <a:r>
              <a:rPr lang="en-US" dirty="0" err="1" smtClean="0">
                <a:solidFill>
                  <a:schemeClr val="tx1">
                    <a:lumMod val="65000"/>
                    <a:lumOff val="35000"/>
                  </a:schemeClr>
                </a:solidFill>
              </a:rPr>
              <a:t>mystrious</a:t>
            </a:r>
            <a:r>
              <a:rPr lang="en-US" dirty="0" smtClean="0">
                <a:solidFill>
                  <a:schemeClr val="tx1">
                    <a:lumMod val="65000"/>
                    <a:lumOff val="35000"/>
                  </a:schemeClr>
                </a:solidFill>
              </a:rPr>
              <a:t>” because of their way or living and how they “disappeared” from their</a:t>
            </a:r>
          </a:p>
          <a:p>
            <a:r>
              <a:rPr lang="en-US" dirty="0" smtClean="0">
                <a:solidFill>
                  <a:schemeClr val="tx1">
                    <a:lumMod val="65000"/>
                    <a:lumOff val="35000"/>
                  </a:schemeClr>
                </a:solidFill>
              </a:rPr>
              <a:t>Homes.  Also, the calendar is a great mystery. </a:t>
            </a:r>
            <a:endParaRPr lang="en-US" b="1" dirty="0" smtClean="0">
              <a:solidFill>
                <a:schemeClr val="tx1">
                  <a:lumMod val="65000"/>
                  <a:lumOff val="35000"/>
                </a:schemeClr>
              </a:solidFill>
            </a:endParaRPr>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58001"/>
            <a:ext cx="3443288" cy="229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609600"/>
            <a:ext cx="35623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111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518589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01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76200"/>
            <a:ext cx="4572000" cy="4524315"/>
          </a:xfrm>
          <a:prstGeom prst="rect">
            <a:avLst/>
          </a:prstGeom>
        </p:spPr>
        <p:txBody>
          <a:bodyPr>
            <a:spAutoFit/>
          </a:bodyPr>
          <a:lstStyle/>
          <a:p>
            <a:r>
              <a:rPr lang="en-US" dirty="0" smtClean="0"/>
              <a:t>The first Basketball players?   First soccer players?</a:t>
            </a:r>
          </a:p>
          <a:p>
            <a:endParaRPr lang="en-US" dirty="0" smtClean="0"/>
          </a:p>
          <a:p>
            <a:r>
              <a:rPr lang="en-US" dirty="0" smtClean="0"/>
              <a:t>The </a:t>
            </a:r>
            <a:r>
              <a:rPr lang="en-US" dirty="0" err="1" smtClean="0"/>
              <a:t>mayans</a:t>
            </a:r>
            <a:r>
              <a:rPr lang="en-US" dirty="0" smtClean="0"/>
              <a:t>  </a:t>
            </a:r>
            <a:r>
              <a:rPr lang="en-US" dirty="0"/>
              <a:t>had a game </a:t>
            </a:r>
            <a:r>
              <a:rPr lang="en-US" dirty="0" smtClean="0"/>
              <a:t>– one of the first “organized” sports… It </a:t>
            </a:r>
            <a:r>
              <a:rPr lang="en-US" dirty="0"/>
              <a:t>was played basically like this.</a:t>
            </a:r>
            <a:endParaRPr lang="en-US" dirty="0" smtClean="0"/>
          </a:p>
          <a:p>
            <a:r>
              <a:rPr lang="en-US" dirty="0"/>
              <a:t>*The object of the game is to get the most points</a:t>
            </a:r>
            <a:endParaRPr lang="en-US" dirty="0" smtClean="0"/>
          </a:p>
          <a:p>
            <a:r>
              <a:rPr lang="en-US" dirty="0"/>
              <a:t>*You hit the ball through a hanging stone </a:t>
            </a:r>
            <a:r>
              <a:rPr lang="en-US" dirty="0" smtClean="0"/>
              <a:t>ring “hoop”  </a:t>
            </a:r>
            <a:r>
              <a:rPr lang="en-US" dirty="0"/>
              <a:t>to score</a:t>
            </a:r>
            <a:endParaRPr lang="en-US" dirty="0" smtClean="0"/>
          </a:p>
          <a:p>
            <a:r>
              <a:rPr lang="en-US" dirty="0"/>
              <a:t>*You can only touch the ball with </a:t>
            </a:r>
            <a:r>
              <a:rPr lang="en-US" dirty="0" smtClean="0"/>
              <a:t>your knees and feet and hips (kind of like soccer) </a:t>
            </a:r>
          </a:p>
          <a:p>
            <a:r>
              <a:rPr lang="en-US" dirty="0"/>
              <a:t>*</a:t>
            </a:r>
            <a:r>
              <a:rPr lang="en-US" dirty="0">
                <a:solidFill>
                  <a:srgbClr val="FF0000"/>
                </a:solidFill>
              </a:rPr>
              <a:t>The ball cannot touch the ground</a:t>
            </a:r>
            <a:endParaRPr lang="en-US" dirty="0" smtClean="0">
              <a:solidFill>
                <a:srgbClr val="FF0000"/>
              </a:solidFill>
            </a:endParaRPr>
          </a:p>
          <a:p>
            <a:r>
              <a:rPr lang="en-US" dirty="0"/>
              <a:t>*There are two teams playing</a:t>
            </a:r>
            <a:endParaRPr lang="en-US" dirty="0" smtClean="0"/>
          </a:p>
          <a:p>
            <a:r>
              <a:rPr lang="en-US" dirty="0" smtClean="0"/>
              <a:t>*usually a person was sacrificed on the losing team</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6200"/>
            <a:ext cx="366231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0" y="3048000"/>
            <a:ext cx="3964459"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267200"/>
            <a:ext cx="4067175" cy="272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55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9486"/>
            <a:ext cx="2971800" cy="262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680" y="228600"/>
            <a:ext cx="412229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52800"/>
            <a:ext cx="2952842"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680" y="3044104"/>
            <a:ext cx="4580737" cy="349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9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023" y="0"/>
            <a:ext cx="2514600" cy="1754326"/>
          </a:xfrm>
          <a:prstGeom prst="rect">
            <a:avLst/>
          </a:prstGeom>
        </p:spPr>
        <p:txBody>
          <a:bodyPr wrap="square">
            <a:spAutoFit/>
          </a:bodyPr>
          <a:lstStyle/>
          <a:p>
            <a:r>
              <a:rPr lang="en-US" dirty="0" smtClean="0"/>
              <a:t> </a:t>
            </a:r>
          </a:p>
          <a:p>
            <a:r>
              <a:rPr lang="en-US" b="1" dirty="0">
                <a:solidFill>
                  <a:srgbClr val="FF0000"/>
                </a:solidFill>
              </a:rPr>
              <a:t>The number system </a:t>
            </a:r>
            <a:r>
              <a:rPr lang="en-US" b="1" dirty="0"/>
              <a:t>was pretty simple.</a:t>
            </a:r>
            <a:r>
              <a:rPr lang="en-US" b="1" dirty="0">
                <a:solidFill>
                  <a:srgbClr val="0070C0"/>
                </a:solidFill>
              </a:rPr>
              <a:t> Each dot = 1 </a:t>
            </a:r>
            <a:r>
              <a:rPr lang="en-US" b="1" dirty="0"/>
              <a:t>and </a:t>
            </a:r>
            <a:r>
              <a:rPr lang="en-US" b="1" dirty="0">
                <a:solidFill>
                  <a:srgbClr val="0070C0"/>
                </a:solidFill>
              </a:rPr>
              <a:t>every bar = 5, </a:t>
            </a:r>
            <a:r>
              <a:rPr lang="en-US" b="1" dirty="0"/>
              <a:t>so two bars and three dots = </a:t>
            </a:r>
            <a:r>
              <a:rPr lang="en-US" b="1" dirty="0" smtClean="0"/>
              <a:t>13      or       - </a:t>
            </a:r>
            <a:r>
              <a:rPr lang="en-US" b="1" dirty="0"/>
              <a:t>- . . .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948" y="1295400"/>
            <a:ext cx="3765331"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6" y="2037355"/>
            <a:ext cx="350144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7200" y="381000"/>
            <a:ext cx="4495800" cy="646331"/>
          </a:xfrm>
          <a:prstGeom prst="rect">
            <a:avLst/>
          </a:prstGeom>
          <a:noFill/>
        </p:spPr>
        <p:txBody>
          <a:bodyPr wrap="square" rtlCol="0">
            <a:spAutoFit/>
          </a:bodyPr>
          <a:lstStyle/>
          <a:p>
            <a:r>
              <a:rPr lang="en-US" b="1" dirty="0" smtClean="0"/>
              <a:t>The </a:t>
            </a:r>
            <a:r>
              <a:rPr lang="en-US" b="1" dirty="0" smtClean="0">
                <a:solidFill>
                  <a:srgbClr val="FF0000"/>
                </a:solidFill>
              </a:rPr>
              <a:t>second number system </a:t>
            </a:r>
            <a:r>
              <a:rPr lang="en-US" b="1" dirty="0" smtClean="0"/>
              <a:t>(below) was used for dating buildings and calendars.</a:t>
            </a:r>
            <a:endParaRPr lang="en-US" b="1" dirty="0"/>
          </a:p>
        </p:txBody>
      </p:sp>
    </p:spTree>
    <p:extLst>
      <p:ext uri="{BB962C8B-B14F-4D97-AF65-F5344CB8AC3E}">
        <p14:creationId xmlns:p14="http://schemas.microsoft.com/office/powerpoint/2010/main" val="289998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3810000"/>
            <a:ext cx="4572000" cy="2585323"/>
          </a:xfrm>
          <a:prstGeom prst="rect">
            <a:avLst/>
          </a:prstGeom>
        </p:spPr>
        <p:txBody>
          <a:bodyPr>
            <a:spAutoFit/>
          </a:bodyPr>
          <a:lstStyle/>
          <a:p>
            <a:r>
              <a:rPr lang="en-US" dirty="0"/>
              <a:t>The writing system was another story. It was considered the most advanced language of any of the Native American groups. They used hieroglyphics represent sounds, letters, or whole words. Every letter and symbol had at least 2 ways to pronounce them! There were so many symbols and different ways to pronounce them that only the highest priests and kings knew them all</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46863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767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533400"/>
            <a:ext cx="2590800" cy="5078313"/>
          </a:xfrm>
          <a:prstGeom prst="rect">
            <a:avLst/>
          </a:prstGeom>
        </p:spPr>
        <p:txBody>
          <a:bodyPr wrap="square">
            <a:spAutoFit/>
          </a:bodyPr>
          <a:lstStyle/>
          <a:p>
            <a:r>
              <a:rPr lang="en-US" dirty="0"/>
              <a:t>The Mayan tribes were located in Mexico and they lived in houses just like we do today! But the way they earned a living with farming. Just like in everything else, they were advanced in this too. They had totally sophisticated farming techniques. Damming rivers, lakes and streams to create reservoirs was almost unbelievable back then. </a:t>
            </a:r>
            <a:endParaRPr lang="en-US" dirty="0" smtClean="0"/>
          </a:p>
          <a:p>
            <a:endParaRPr lang="en-US" dirty="0"/>
          </a:p>
          <a:p>
            <a:r>
              <a:rPr lang="en-US" dirty="0" smtClean="0"/>
              <a:t>Slash and burn farming:</a:t>
            </a:r>
          </a:p>
          <a:p>
            <a:r>
              <a:rPr lang="en-US" dirty="0" smtClean="0"/>
              <a:t>Corn/</a:t>
            </a:r>
            <a:r>
              <a:rPr lang="en-US" dirty="0" err="1" smtClean="0"/>
              <a:t>maiz</a:t>
            </a:r>
            <a:r>
              <a:rPr lang="en-US" dirty="0" smtClean="0"/>
              <a:t> , cocoa, and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3167309" cy="253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76618"/>
            <a:ext cx="3048000" cy="244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55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228600"/>
            <a:ext cx="74676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chitect"/>
                <a:cs typeface="Arial" pitchFamily="34" charset="0"/>
              </a:rPr>
              <a:t>Why did they disappear? One theory went like this. Another Indian tribe attacked the Maya Indians. Then a long war started. While the men were gone all day at war, the women and children were busy cooking and trying to keep up the household. The Mayans couldn't even live in the same houses that they would usually live in. They lived near the countryside while at war. This tribe would have probably made our culture so advanced only to abandon their culture because of war? Does this make sense? I mean, why would they give up their whole culture for a war?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chitect"/>
                <a:cs typeface="Arial" pitchFamily="34" charset="0"/>
              </a:rPr>
              <a:t>You almost wish it were true, right? I mean it's sad that they had to go to war and never had their tradition passed along! Vanishing out of thin air! </a:t>
            </a:r>
            <a:r>
              <a:rPr kumimoji="0" lang="en-US" sz="1600" b="0" i="0" u="none" strike="noStrike" cap="none" normalizeH="0" baseline="0" dirty="0" err="1" smtClean="0">
                <a:ln>
                  <a:noFill/>
                </a:ln>
                <a:solidFill>
                  <a:schemeClr val="tx1"/>
                </a:solidFill>
                <a:effectLst/>
                <a:latin typeface="Architect"/>
                <a:cs typeface="Arial" pitchFamily="34" charset="0"/>
              </a:rPr>
              <a:t>Kinda</a:t>
            </a:r>
            <a:r>
              <a:rPr kumimoji="0" lang="en-US" sz="1600" b="0" i="0" u="none" strike="noStrike" cap="none" normalizeH="0" baseline="0" dirty="0" smtClean="0">
                <a:ln>
                  <a:noFill/>
                </a:ln>
                <a:solidFill>
                  <a:schemeClr val="tx1"/>
                </a:solidFill>
                <a:effectLst/>
                <a:latin typeface="Architect"/>
                <a:cs typeface="Arial" pitchFamily="34" charset="0"/>
              </a:rPr>
              <a:t> spooky! That's just a theory, just an educated guess. No one will ever know for sure and they'll probably remain one of the...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chitect"/>
                <a:cs typeface="Arial" pitchFamily="34" charset="0"/>
              </a:rPr>
              <a:t>  </a:t>
            </a:r>
            <a:endParaRPr kumimoji="0" lang="en-US" sz="4400" b="0" i="0" u="none" strike="noStrike" cap="none" normalizeH="0" baseline="0" dirty="0" smtClean="0">
              <a:ln>
                <a:noFill/>
              </a:ln>
              <a:solidFill>
                <a:schemeClr val="tx1"/>
              </a:solidFill>
              <a:effectLst/>
              <a:latin typeface="Architect"/>
              <a:cs typeface="Arial" pitchFamily="34" charset="0"/>
            </a:endParaRPr>
          </a:p>
        </p:txBody>
      </p:sp>
      <p:pic>
        <p:nvPicPr>
          <p:cNvPr id="2050" name="Picture 2" descr="http://library.thinkquest.org/J002475/Images/title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52800"/>
            <a:ext cx="54864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4286250"/>
            <a:ext cx="42672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07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5864" y="3244334"/>
            <a:ext cx="3612271" cy="923330"/>
          </a:xfrm>
          <a:prstGeom prst="rect">
            <a:avLst/>
          </a:prstGeom>
        </p:spPr>
        <p:txBody>
          <a:bodyPr wrap="none">
            <a:spAutoFit/>
          </a:bodyPr>
          <a:lstStyle/>
          <a:p>
            <a:r>
              <a:rPr lang="en-US" dirty="0" smtClean="0">
                <a:hlinkClick r:id="rId2"/>
              </a:rPr>
              <a:t>http://locogringo.com/chichen_itza/</a:t>
            </a:r>
            <a:endParaRPr lang="en-US" dirty="0" smtClean="0"/>
          </a:p>
          <a:p>
            <a:endParaRPr lang="en-US" dirty="0"/>
          </a:p>
          <a:p>
            <a:r>
              <a:rPr lang="en-US" dirty="0" smtClean="0"/>
              <a:t>Ruins of </a:t>
            </a:r>
            <a:r>
              <a:rPr lang="en-US" dirty="0" err="1" smtClean="0"/>
              <a:t>mayan</a:t>
            </a:r>
            <a:r>
              <a:rPr lang="en-US" dirty="0" smtClean="0"/>
              <a:t> city </a:t>
            </a:r>
            <a:r>
              <a:rPr lang="en-US" dirty="0" err="1" smtClean="0"/>
              <a:t>chichen</a:t>
            </a:r>
            <a:r>
              <a:rPr lang="en-US" dirty="0" smtClean="0"/>
              <a:t> </a:t>
            </a:r>
            <a:r>
              <a:rPr lang="en-US" dirty="0" err="1" smtClean="0"/>
              <a:t>itza</a:t>
            </a:r>
            <a:endParaRPr lang="en-US" dirty="0"/>
          </a:p>
        </p:txBody>
      </p:sp>
    </p:spTree>
    <p:extLst>
      <p:ext uri="{BB962C8B-B14F-4D97-AF65-F5344CB8AC3E}">
        <p14:creationId xmlns:p14="http://schemas.microsoft.com/office/powerpoint/2010/main" val="2040425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1200329"/>
          </a:xfrm>
          <a:prstGeom prst="rect">
            <a:avLst/>
          </a:prstGeom>
        </p:spPr>
        <p:txBody>
          <a:bodyPr>
            <a:spAutoFit/>
          </a:bodyPr>
          <a:lstStyle/>
          <a:p>
            <a:r>
              <a:rPr lang="en-US" dirty="0" smtClean="0">
                <a:hlinkClick r:id="rId2"/>
              </a:rPr>
              <a:t>http://www.ballgame.org/sub_section.asp?section=3&amp;sub_section=2</a:t>
            </a:r>
            <a:endParaRPr lang="en-US" dirty="0" smtClean="0"/>
          </a:p>
          <a:p>
            <a:endParaRPr lang="en-US" dirty="0"/>
          </a:p>
          <a:p>
            <a:r>
              <a:rPr lang="en-US" dirty="0" smtClean="0"/>
              <a:t>Play the ball game, trivia</a:t>
            </a:r>
            <a:endParaRPr lang="en-US" dirty="0"/>
          </a:p>
        </p:txBody>
      </p:sp>
    </p:spTree>
    <p:extLst>
      <p:ext uri="{BB962C8B-B14F-4D97-AF65-F5344CB8AC3E}">
        <p14:creationId xmlns:p14="http://schemas.microsoft.com/office/powerpoint/2010/main" val="110939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42" y="553"/>
            <a:ext cx="9752013" cy="731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6242" y="304800"/>
            <a:ext cx="4572000" cy="2308324"/>
          </a:xfrm>
          <a:prstGeom prst="rect">
            <a:avLst/>
          </a:prstGeom>
        </p:spPr>
        <p:txBody>
          <a:bodyPr>
            <a:spAutoFit/>
          </a:bodyPr>
          <a:lstStyle/>
          <a:p>
            <a:r>
              <a:rPr lang="en-US" sz="2400" dirty="0">
                <a:solidFill>
                  <a:schemeClr val="bg1">
                    <a:lumMod val="95000"/>
                  </a:schemeClr>
                </a:solidFill>
                <a:latin typeface="Aharoni" pitchFamily="2" charset="-79"/>
                <a:cs typeface="Aharoni" pitchFamily="2" charset="-79"/>
              </a:rPr>
              <a:t>They had complex </a:t>
            </a:r>
            <a:endParaRPr lang="en-US" sz="2400" dirty="0" smtClean="0">
              <a:solidFill>
                <a:schemeClr val="bg1">
                  <a:lumMod val="95000"/>
                </a:schemeClr>
              </a:solidFill>
              <a:latin typeface="Aharoni" pitchFamily="2" charset="-79"/>
              <a:cs typeface="Aharoni" pitchFamily="2" charset="-79"/>
            </a:endParaRPr>
          </a:p>
          <a:p>
            <a:r>
              <a:rPr lang="en-US" sz="2400" dirty="0" smtClean="0">
                <a:solidFill>
                  <a:schemeClr val="bg1">
                    <a:lumMod val="95000"/>
                  </a:schemeClr>
                </a:solidFill>
                <a:latin typeface="Aharoni" pitchFamily="2" charset="-79"/>
                <a:cs typeface="Aharoni" pitchFamily="2" charset="-79"/>
              </a:rPr>
              <a:t>calendars </a:t>
            </a:r>
          </a:p>
          <a:p>
            <a:r>
              <a:rPr lang="en-US" sz="2400" dirty="0" smtClean="0">
                <a:solidFill>
                  <a:schemeClr val="bg1">
                    <a:lumMod val="95000"/>
                  </a:schemeClr>
                </a:solidFill>
                <a:latin typeface="Aharoni" pitchFamily="2" charset="-79"/>
                <a:cs typeface="Aharoni" pitchFamily="2" charset="-79"/>
              </a:rPr>
              <a:t>and </a:t>
            </a:r>
            <a:r>
              <a:rPr lang="en-US" sz="2400" dirty="0">
                <a:solidFill>
                  <a:schemeClr val="bg1">
                    <a:lumMod val="95000"/>
                  </a:schemeClr>
                </a:solidFill>
                <a:latin typeface="Aharoni" pitchFamily="2" charset="-79"/>
                <a:cs typeface="Aharoni" pitchFamily="2" charset="-79"/>
              </a:rPr>
              <a:t>a special </a:t>
            </a:r>
            <a:endParaRPr lang="en-US" sz="2400" dirty="0" smtClean="0">
              <a:solidFill>
                <a:schemeClr val="bg1">
                  <a:lumMod val="95000"/>
                </a:schemeClr>
              </a:solidFill>
              <a:latin typeface="Aharoni" pitchFamily="2" charset="-79"/>
              <a:cs typeface="Aharoni" pitchFamily="2" charset="-79"/>
            </a:endParaRPr>
          </a:p>
          <a:p>
            <a:r>
              <a:rPr lang="en-US" sz="2400" dirty="0" smtClean="0">
                <a:solidFill>
                  <a:schemeClr val="bg1">
                    <a:lumMod val="95000"/>
                  </a:schemeClr>
                </a:solidFill>
                <a:latin typeface="Aharoni" pitchFamily="2" charset="-79"/>
                <a:cs typeface="Aharoni" pitchFamily="2" charset="-79"/>
              </a:rPr>
              <a:t>alphabet with</a:t>
            </a:r>
          </a:p>
          <a:p>
            <a:r>
              <a:rPr lang="en-US" sz="2400" dirty="0" smtClean="0">
                <a:solidFill>
                  <a:schemeClr val="bg1">
                    <a:lumMod val="95000"/>
                  </a:schemeClr>
                </a:solidFill>
                <a:latin typeface="Aharoni" pitchFamily="2" charset="-79"/>
                <a:cs typeface="Aharoni" pitchFamily="2" charset="-79"/>
              </a:rPr>
              <a:t> millions</a:t>
            </a:r>
          </a:p>
          <a:p>
            <a:r>
              <a:rPr lang="en-US" sz="2400" dirty="0" smtClean="0">
                <a:solidFill>
                  <a:schemeClr val="bg1">
                    <a:lumMod val="95000"/>
                  </a:schemeClr>
                </a:solidFill>
                <a:latin typeface="Aharoni" pitchFamily="2" charset="-79"/>
                <a:cs typeface="Aharoni" pitchFamily="2" charset="-79"/>
              </a:rPr>
              <a:t> </a:t>
            </a:r>
            <a:r>
              <a:rPr lang="en-US" sz="2400" dirty="0">
                <a:solidFill>
                  <a:schemeClr val="bg1">
                    <a:lumMod val="95000"/>
                  </a:schemeClr>
                </a:solidFill>
                <a:latin typeface="Aharoni" pitchFamily="2" charset="-79"/>
                <a:cs typeface="Aharoni" pitchFamily="2" charset="-79"/>
              </a:rPr>
              <a:t>of symbols. </a:t>
            </a:r>
          </a:p>
        </p:txBody>
      </p:sp>
    </p:spTree>
    <p:extLst>
      <p:ext uri="{BB962C8B-B14F-4D97-AF65-F5344CB8AC3E}">
        <p14:creationId xmlns:p14="http://schemas.microsoft.com/office/powerpoint/2010/main" val="150422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4572000" cy="1200329"/>
          </a:xfrm>
          <a:prstGeom prst="rect">
            <a:avLst/>
          </a:prstGeom>
        </p:spPr>
        <p:txBody>
          <a:bodyPr>
            <a:spAutoFit/>
          </a:bodyPr>
          <a:lstStyle/>
          <a:p>
            <a:endParaRPr lang="en-US" dirty="0"/>
          </a:p>
          <a:p>
            <a:r>
              <a:rPr lang="en-US" b="1" dirty="0" smtClean="0">
                <a:solidFill>
                  <a:srgbClr val="FF0000"/>
                </a:solidFill>
              </a:rPr>
              <a:t>Mayans were the INDIANS (natives) that inhabited Mexico and Central America </a:t>
            </a:r>
            <a:r>
              <a:rPr lang="en-US" dirty="0" smtClean="0"/>
              <a:t>when the Spanish explorers came to these places.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485815"/>
            <a:ext cx="3867150" cy="241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3872738"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09600"/>
            <a:ext cx="3742718" cy="249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33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1219200"/>
            <a:ext cx="4572000" cy="1200329"/>
          </a:xfrm>
          <a:prstGeom prst="rect">
            <a:avLst/>
          </a:prstGeom>
        </p:spPr>
        <p:txBody>
          <a:bodyPr>
            <a:spAutoFit/>
          </a:bodyPr>
          <a:lstStyle/>
          <a:p>
            <a:r>
              <a:rPr lang="en-US" dirty="0"/>
              <a:t>In their time children were a sign of good fortune. When a baby was born, a priest was called in to give the baby a sacred name, and predict their future.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2438400" cy="331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2743200"/>
            <a:ext cx="3175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58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0" y="1143000"/>
            <a:ext cx="2819400" cy="2031325"/>
          </a:xfrm>
          <a:prstGeom prst="rect">
            <a:avLst/>
          </a:prstGeom>
        </p:spPr>
        <p:txBody>
          <a:bodyPr wrap="square">
            <a:spAutoFit/>
          </a:bodyPr>
          <a:lstStyle/>
          <a:p>
            <a:r>
              <a:rPr lang="en-US" dirty="0" smtClean="0"/>
              <a:t>In </a:t>
            </a:r>
            <a:r>
              <a:rPr lang="en-US" dirty="0"/>
              <a:t>marriages, a girl would marry when she was 14-15 years old. The boy would be 18 years old. Their parents arranged the weddings and the husbands might have several wives.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10862"/>
            <a:ext cx="432766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114" y="3886200"/>
            <a:ext cx="3886200" cy="258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65" y="3624314"/>
            <a:ext cx="4112049"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83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22667717"/>
              </p:ext>
            </p:extLst>
          </p:nvPr>
        </p:nvGraphicFramePr>
        <p:xfrm>
          <a:off x="2057400" y="4800600"/>
          <a:ext cx="4114800" cy="1097280"/>
        </p:xfrm>
        <a:graphic>
          <a:graphicData uri="http://schemas.openxmlformats.org/drawingml/2006/table">
            <a:tbl>
              <a:tblPr/>
              <a:tblGrid>
                <a:gridCol w="1990165"/>
                <a:gridCol w="2124635"/>
              </a:tblGrid>
              <a:tr h="0">
                <a:tc>
                  <a:txBody>
                    <a:bodyPr/>
                    <a:lstStyle/>
                    <a:p>
                      <a:r>
                        <a:rPr lang="en-US" dirty="0">
                          <a:solidFill>
                            <a:schemeClr val="bg1"/>
                          </a:solidFill>
                          <a:latin typeface="Architect"/>
                        </a:rPr>
                        <a:t>U.S.A Today</a:t>
                      </a:r>
                      <a:endParaRPr lang="en-US" dirty="0">
                        <a:solidFill>
                          <a:schemeClr val="bg1"/>
                        </a:solidFill>
                      </a:endParaRPr>
                    </a:p>
                  </a:txBody>
                  <a:tcPr anchor="ctr">
                    <a:lnL>
                      <a:noFill/>
                    </a:lnL>
                    <a:lnR>
                      <a:noFill/>
                    </a:lnR>
                    <a:lnT>
                      <a:noFill/>
                    </a:lnT>
                    <a:lnB>
                      <a:noFill/>
                    </a:lnB>
                    <a:solidFill>
                      <a:srgbClr val="000000"/>
                    </a:solidFill>
                  </a:tcPr>
                </a:tc>
                <a:tc>
                  <a:txBody>
                    <a:bodyPr/>
                    <a:lstStyle/>
                    <a:p>
                      <a:r>
                        <a:rPr lang="en-US">
                          <a:solidFill>
                            <a:schemeClr val="bg1"/>
                          </a:solidFill>
                          <a:latin typeface="Architect"/>
                        </a:rPr>
                        <a:t>Maya Indians</a:t>
                      </a:r>
                      <a:endParaRPr lang="en-US">
                        <a:solidFill>
                          <a:schemeClr val="bg1"/>
                        </a:solidFill>
                      </a:endParaRPr>
                    </a:p>
                  </a:txBody>
                  <a:tcPr anchor="ctr">
                    <a:lnL>
                      <a:noFill/>
                    </a:lnL>
                    <a:lnR>
                      <a:noFill/>
                    </a:lnR>
                    <a:lnT>
                      <a:noFill/>
                    </a:lnT>
                    <a:lnB>
                      <a:noFill/>
                    </a:lnB>
                    <a:solidFill>
                      <a:srgbClr val="000000"/>
                    </a:solidFill>
                  </a:tcPr>
                </a:tc>
              </a:tr>
              <a:tr h="0">
                <a:tc>
                  <a:txBody>
                    <a:bodyPr/>
                    <a:lstStyle/>
                    <a:p>
                      <a:r>
                        <a:rPr lang="en-US">
                          <a:solidFill>
                            <a:schemeClr val="bg1"/>
                          </a:solidFill>
                          <a:latin typeface="Architect"/>
                        </a:rPr>
                        <a:t>Women: 5'4"</a:t>
                      </a:r>
                      <a:endParaRPr lang="en-US">
                        <a:solidFill>
                          <a:schemeClr val="bg1"/>
                        </a:solidFill>
                      </a:endParaRPr>
                    </a:p>
                  </a:txBody>
                  <a:tcPr anchor="ctr">
                    <a:lnL>
                      <a:noFill/>
                    </a:lnL>
                    <a:lnR>
                      <a:noFill/>
                    </a:lnR>
                    <a:lnT>
                      <a:noFill/>
                    </a:lnT>
                    <a:lnB>
                      <a:noFill/>
                    </a:lnB>
                    <a:solidFill>
                      <a:srgbClr val="000000"/>
                    </a:solidFill>
                  </a:tcPr>
                </a:tc>
                <a:tc>
                  <a:txBody>
                    <a:bodyPr/>
                    <a:lstStyle/>
                    <a:p>
                      <a:r>
                        <a:rPr lang="en-US">
                          <a:solidFill>
                            <a:schemeClr val="bg1"/>
                          </a:solidFill>
                          <a:latin typeface="Architect"/>
                        </a:rPr>
                        <a:t>Women: 4'8"</a:t>
                      </a:r>
                      <a:endParaRPr lang="en-US">
                        <a:solidFill>
                          <a:schemeClr val="bg1"/>
                        </a:solidFill>
                      </a:endParaRPr>
                    </a:p>
                  </a:txBody>
                  <a:tcPr anchor="ctr">
                    <a:lnL>
                      <a:noFill/>
                    </a:lnL>
                    <a:lnR>
                      <a:noFill/>
                    </a:lnR>
                    <a:lnT>
                      <a:noFill/>
                    </a:lnT>
                    <a:lnB>
                      <a:noFill/>
                    </a:lnB>
                    <a:solidFill>
                      <a:srgbClr val="000000"/>
                    </a:solidFill>
                  </a:tcPr>
                </a:tc>
              </a:tr>
              <a:tr h="0">
                <a:tc>
                  <a:txBody>
                    <a:bodyPr/>
                    <a:lstStyle/>
                    <a:p>
                      <a:r>
                        <a:rPr lang="en-US" dirty="0">
                          <a:solidFill>
                            <a:schemeClr val="bg1"/>
                          </a:solidFill>
                          <a:latin typeface="Architect"/>
                        </a:rPr>
                        <a:t>Men: 5'10"</a:t>
                      </a:r>
                      <a:endParaRPr lang="en-US" dirty="0">
                        <a:solidFill>
                          <a:schemeClr val="bg1"/>
                        </a:solidFill>
                      </a:endParaRPr>
                    </a:p>
                  </a:txBody>
                  <a:tcPr anchor="ctr">
                    <a:lnL>
                      <a:noFill/>
                    </a:lnL>
                    <a:lnR>
                      <a:noFill/>
                    </a:lnR>
                    <a:lnT>
                      <a:noFill/>
                    </a:lnT>
                    <a:lnB>
                      <a:noFill/>
                    </a:lnB>
                    <a:solidFill>
                      <a:srgbClr val="000000"/>
                    </a:solidFill>
                  </a:tcPr>
                </a:tc>
                <a:tc>
                  <a:txBody>
                    <a:bodyPr/>
                    <a:lstStyle/>
                    <a:p>
                      <a:r>
                        <a:rPr lang="en-US" dirty="0">
                          <a:solidFill>
                            <a:schemeClr val="bg1"/>
                          </a:solidFill>
                          <a:latin typeface="Architect"/>
                        </a:rPr>
                        <a:t>Men: 5'8"</a:t>
                      </a:r>
                      <a:endParaRPr lang="en-US" dirty="0">
                        <a:solidFill>
                          <a:schemeClr val="bg1"/>
                        </a:solidFill>
                      </a:endParaRPr>
                    </a:p>
                  </a:txBody>
                  <a:tcPr anchor="ctr">
                    <a:lnL>
                      <a:noFill/>
                    </a:lnL>
                    <a:lnR>
                      <a:noFill/>
                    </a:lnR>
                    <a:lnT>
                      <a:noFill/>
                    </a:lnT>
                    <a:lnB>
                      <a:noFill/>
                    </a:lnB>
                    <a:solidFill>
                      <a:srgbClr val="000000"/>
                    </a:solidFill>
                  </a:tcPr>
                </a:tc>
              </a:tr>
            </a:tbl>
          </a:graphicData>
        </a:graphic>
      </p:graphicFrame>
      <p:sp>
        <p:nvSpPr>
          <p:cNvPr id="3" name="Rectangle 1"/>
          <p:cNvSpPr>
            <a:spLocks noChangeArrowheads="1"/>
          </p:cNvSpPr>
          <p:nvPr/>
        </p:nvSpPr>
        <p:spPr bwMode="auto">
          <a:xfrm>
            <a:off x="4343400" y="1041305"/>
            <a:ext cx="419100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Architect"/>
                <a:cs typeface="Arial" pitchFamily="34" charset="0"/>
              </a:rPr>
              <a:t>Mayans had a particular appearance</a:t>
            </a:r>
            <a:r>
              <a:rPr lang="en-US" sz="1600" dirty="0" smtClean="0">
                <a:latin typeface="Architect"/>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chitect"/>
                <a:cs typeface="Arial" pitchFamily="34" charset="0"/>
              </a:rPr>
              <a:t>Their appearance distinguished them from other native/ Indian tribes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chitec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chitect"/>
                <a:cs typeface="Arial" pitchFamily="34" charset="0"/>
              </a:rPr>
              <a:t>The </a:t>
            </a:r>
            <a:r>
              <a:rPr kumimoji="0" lang="en-US" sz="1600" b="0" i="0" u="none" strike="noStrike" cap="none" normalizeH="0" baseline="0" dirty="0" smtClean="0">
                <a:ln>
                  <a:noFill/>
                </a:ln>
                <a:solidFill>
                  <a:schemeClr val="tx1"/>
                </a:solidFill>
                <a:effectLst/>
                <a:latin typeface="Architect"/>
                <a:cs typeface="Arial" pitchFamily="34" charset="0"/>
              </a:rPr>
              <a:t>height of their tribe was much shorter then our generation today. Here is a graph comparing the height of us today, and the height of the Maya Indians, then.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49663"/>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58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2133600"/>
            <a:ext cx="4572000" cy="2862322"/>
          </a:xfrm>
          <a:prstGeom prst="rect">
            <a:avLst/>
          </a:prstGeom>
        </p:spPr>
        <p:txBody>
          <a:bodyPr>
            <a:spAutoFit/>
          </a:bodyPr>
          <a:lstStyle/>
          <a:p>
            <a:r>
              <a:rPr lang="en-US" dirty="0"/>
              <a:t>their height wasn't the only unique thing about their appearance. Filing their teeth so sharp to points and having your eyes crossed was </a:t>
            </a:r>
            <a:r>
              <a:rPr lang="en-US" i="1" u="sng" dirty="0"/>
              <a:t>attractive</a:t>
            </a:r>
            <a:r>
              <a:rPr lang="en-US" dirty="0"/>
              <a:t>. What would people today think? Wearing loads of jewelry and everyone having tattoos was considered hip</a:t>
            </a:r>
            <a:r>
              <a:rPr lang="en-US" dirty="0" smtClean="0"/>
              <a:t>.</a:t>
            </a:r>
          </a:p>
          <a:p>
            <a:r>
              <a:rPr lang="en-US" dirty="0">
                <a:hlinkClick r:id="rId2"/>
              </a:rPr>
              <a:t>http://</a:t>
            </a:r>
            <a:r>
              <a:rPr lang="en-US" dirty="0" smtClean="0">
                <a:hlinkClick r:id="rId2"/>
              </a:rPr>
              <a:t>www.theinitialjourney.com/lifeissues/life_mayans.html</a:t>
            </a:r>
            <a:endParaRPr lang="en-US" dirty="0" smtClean="0"/>
          </a:p>
          <a:p>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2633663" cy="466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54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573755"/>
            <a:ext cx="4572000" cy="2308324"/>
          </a:xfrm>
          <a:prstGeom prst="rect">
            <a:avLst/>
          </a:prstGeom>
        </p:spPr>
        <p:txBody>
          <a:bodyPr>
            <a:spAutoFit/>
          </a:bodyPr>
          <a:lstStyle/>
          <a:p>
            <a:r>
              <a:rPr lang="en-US" b="1" dirty="0"/>
              <a:t>Compared to other civilizations, these guys were smart. They were so far ahead of their time- with special </a:t>
            </a:r>
            <a:r>
              <a:rPr lang="en-US" b="1" dirty="0">
                <a:solidFill>
                  <a:srgbClr val="FF0000"/>
                </a:solidFill>
              </a:rPr>
              <a:t>calendar</a:t>
            </a:r>
            <a:r>
              <a:rPr lang="en-US" b="1" dirty="0"/>
              <a:t>s, </a:t>
            </a:r>
            <a:r>
              <a:rPr lang="en-US" b="1" dirty="0">
                <a:solidFill>
                  <a:srgbClr val="FF0000"/>
                </a:solidFill>
              </a:rPr>
              <a:t>games with rules</a:t>
            </a:r>
            <a:r>
              <a:rPr lang="en-US" b="1" dirty="0"/>
              <a:t>, and an </a:t>
            </a:r>
            <a:r>
              <a:rPr lang="en-US" b="1" dirty="0">
                <a:solidFill>
                  <a:srgbClr val="FF0000"/>
                </a:solidFill>
              </a:rPr>
              <a:t>alphabet</a:t>
            </a:r>
            <a:r>
              <a:rPr lang="en-US" b="1" dirty="0"/>
              <a:t> so</a:t>
            </a:r>
            <a:r>
              <a:rPr lang="en-US" b="1" dirty="0">
                <a:solidFill>
                  <a:srgbClr val="FF0000"/>
                </a:solidFill>
              </a:rPr>
              <a:t> complex </a:t>
            </a:r>
            <a:r>
              <a:rPr lang="en-US" b="1" dirty="0"/>
              <a:t>that only the highest kings and priests knew every symbol</a:t>
            </a:r>
            <a:r>
              <a:rPr lang="en-US" b="1" dirty="0" smtClean="0"/>
              <a:t>.</a:t>
            </a:r>
          </a:p>
          <a:p>
            <a:endParaRPr lang="en-US" b="1" dirty="0"/>
          </a:p>
          <a:p>
            <a:r>
              <a:rPr lang="en-US" b="1" dirty="0" smtClean="0"/>
              <a:t>Below:  the </a:t>
            </a:r>
            <a:r>
              <a:rPr lang="en-US" b="1" dirty="0" err="1" smtClean="0"/>
              <a:t>mayan</a:t>
            </a:r>
            <a:r>
              <a:rPr lang="en-US" b="1" dirty="0" smtClean="0"/>
              <a:t> phonetic alphabet</a:t>
            </a:r>
            <a:endParaRPr lang="en-US"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533400"/>
            <a:ext cx="243273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90800"/>
            <a:ext cx="6104252" cy="317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239" y="2872417"/>
            <a:ext cx="2211161" cy="311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445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4977" y="762000"/>
            <a:ext cx="3886200" cy="5078313"/>
          </a:xfrm>
          <a:prstGeom prst="rect">
            <a:avLst/>
          </a:prstGeom>
        </p:spPr>
        <p:txBody>
          <a:bodyPr wrap="square">
            <a:spAutoFit/>
          </a:bodyPr>
          <a:lstStyle/>
          <a:p>
            <a:r>
              <a:rPr lang="en-US" b="1" dirty="0"/>
              <a:t>Priests created </a:t>
            </a:r>
            <a:r>
              <a:rPr lang="en-US" b="1" dirty="0">
                <a:solidFill>
                  <a:srgbClr val="FF0000"/>
                </a:solidFill>
              </a:rPr>
              <a:t>three main types of calendars. </a:t>
            </a:r>
            <a:endParaRPr lang="en-US" b="1" dirty="0" smtClean="0">
              <a:solidFill>
                <a:srgbClr val="FF0000"/>
              </a:solidFill>
            </a:endParaRPr>
          </a:p>
          <a:p>
            <a:r>
              <a:rPr lang="en-US" b="1" dirty="0" smtClean="0"/>
              <a:t>The </a:t>
            </a:r>
            <a:r>
              <a:rPr lang="en-US" b="1" dirty="0">
                <a:solidFill>
                  <a:srgbClr val="0070C0"/>
                </a:solidFill>
              </a:rPr>
              <a:t>civil calendar </a:t>
            </a:r>
            <a:r>
              <a:rPr lang="en-US" b="1" dirty="0"/>
              <a:t>was based on the solar cycles or the cycles of the sun. </a:t>
            </a:r>
            <a:endParaRPr lang="en-US" b="1" dirty="0" smtClean="0"/>
          </a:p>
          <a:p>
            <a:endParaRPr lang="en-US" b="1" dirty="0"/>
          </a:p>
          <a:p>
            <a:r>
              <a:rPr lang="en-US" b="1" dirty="0" smtClean="0">
                <a:solidFill>
                  <a:srgbClr val="0070C0"/>
                </a:solidFill>
              </a:rPr>
              <a:t>Mayans </a:t>
            </a:r>
            <a:r>
              <a:rPr lang="en-US" b="1" dirty="0">
                <a:solidFill>
                  <a:srgbClr val="0070C0"/>
                </a:solidFill>
              </a:rPr>
              <a:t>only had 365 days on this calendar, no leap year days</a:t>
            </a:r>
            <a:r>
              <a:rPr lang="en-US" b="1" dirty="0"/>
              <a:t>. </a:t>
            </a:r>
            <a:endParaRPr lang="en-US" b="1" dirty="0" smtClean="0"/>
          </a:p>
          <a:p>
            <a:endParaRPr lang="en-US" b="1" dirty="0"/>
          </a:p>
          <a:p>
            <a:r>
              <a:rPr lang="en-US" b="1" dirty="0" smtClean="0"/>
              <a:t>The </a:t>
            </a:r>
            <a:r>
              <a:rPr lang="en-US" b="1" dirty="0">
                <a:solidFill>
                  <a:srgbClr val="FF0000"/>
                </a:solidFill>
              </a:rPr>
              <a:t>Long </a:t>
            </a:r>
            <a:r>
              <a:rPr lang="en-US" b="1" dirty="0" smtClean="0">
                <a:solidFill>
                  <a:srgbClr val="FF0000"/>
                </a:solidFill>
              </a:rPr>
              <a:t>Count calendar </a:t>
            </a:r>
            <a:r>
              <a:rPr lang="en-US" b="1" dirty="0"/>
              <a:t>had a special system that kept track of long spans of time such as centuries or decades</a:t>
            </a:r>
            <a:r>
              <a:rPr lang="en-US" b="1" dirty="0" smtClean="0"/>
              <a:t>.</a:t>
            </a:r>
          </a:p>
          <a:p>
            <a:endParaRPr lang="en-US" b="1" dirty="0"/>
          </a:p>
          <a:p>
            <a:r>
              <a:rPr lang="en-US" b="1" dirty="0" smtClean="0"/>
              <a:t> </a:t>
            </a:r>
            <a:r>
              <a:rPr lang="en-US" b="1" dirty="0"/>
              <a:t>At religious and ceremonial events, the </a:t>
            </a:r>
            <a:r>
              <a:rPr lang="en-US" b="1" dirty="0">
                <a:solidFill>
                  <a:srgbClr val="FF0000"/>
                </a:solidFill>
              </a:rPr>
              <a:t>Sacred Calendar </a:t>
            </a:r>
            <a:r>
              <a:rPr lang="en-US" b="1" dirty="0"/>
              <a:t>was used. It was based on the lunar or the moon cycles</a:t>
            </a:r>
            <a:r>
              <a:rPr lang="en-US" b="1" dirty="0" smtClean="0"/>
              <a:t>.</a:t>
            </a:r>
          </a:p>
          <a:p>
            <a:endParaRPr lang="en-US" b="1" dirty="0"/>
          </a:p>
          <a:p>
            <a:r>
              <a:rPr lang="en-US" b="1" dirty="0" smtClean="0"/>
              <a:t>It is this calendar that “ends” on Dec. 21</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474549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785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B4B4850068B84D8B2ED466118CD74B" ma:contentTypeVersion="0" ma:contentTypeDescription="Create a new document." ma:contentTypeScope="" ma:versionID="6c838dd8885b13150b450b0edb8d1f1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C099C1-3DA2-42F1-9EF7-B4B6DA7544BE}"/>
</file>

<file path=customXml/itemProps2.xml><?xml version="1.0" encoding="utf-8"?>
<ds:datastoreItem xmlns:ds="http://schemas.openxmlformats.org/officeDocument/2006/customXml" ds:itemID="{BDB56E1F-BA89-4760-A678-CB47335A97AD}"/>
</file>

<file path=customXml/itemProps3.xml><?xml version="1.0" encoding="utf-8"?>
<ds:datastoreItem xmlns:ds="http://schemas.openxmlformats.org/officeDocument/2006/customXml" ds:itemID="{58D4C899-EE0F-4840-8080-A8F287CBEB03}"/>
</file>

<file path=docProps/app.xml><?xml version="1.0" encoding="utf-8"?>
<Properties xmlns="http://schemas.openxmlformats.org/officeDocument/2006/extended-properties" xmlns:vt="http://schemas.openxmlformats.org/officeDocument/2006/docPropsVTypes">
  <TotalTime>89</TotalTime>
  <Words>874</Words>
  <Application>Microsoft Office PowerPoint</Application>
  <PresentationFormat>On-screen Show (4:3)</PresentationFormat>
  <Paragraphs>69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Garretson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Gaspar</dc:creator>
  <cp:lastModifiedBy>Anne Gaspar</cp:lastModifiedBy>
  <cp:revision>15</cp:revision>
  <dcterms:created xsi:type="dcterms:W3CDTF">2012-11-27T17:26:55Z</dcterms:created>
  <dcterms:modified xsi:type="dcterms:W3CDTF">2012-11-29T17:33:47Z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0x0101008DB4B4850068B84D8B2ED466118CD74B</vt:lpwstr>
  </property>
</Properties>
</file>